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7" r:id="rId2"/>
    <p:sldId id="259" r:id="rId3"/>
    <p:sldId id="290" r:id="rId4"/>
    <p:sldId id="273" r:id="rId5"/>
    <p:sldId id="301" r:id="rId6"/>
    <p:sldId id="292" r:id="rId7"/>
    <p:sldId id="276" r:id="rId8"/>
    <p:sldId id="296" r:id="rId9"/>
    <p:sldId id="297" r:id="rId10"/>
    <p:sldId id="298" r:id="rId11"/>
    <p:sldId id="299" r:id="rId12"/>
    <p:sldId id="300" r:id="rId13"/>
    <p:sldId id="274" r:id="rId14"/>
    <p:sldId id="293" r:id="rId15"/>
    <p:sldId id="294" r:id="rId16"/>
    <p:sldId id="295" r:id="rId17"/>
    <p:sldId id="28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26" autoAdjust="0"/>
    <p:restoredTop sz="94564" autoAdjust="0"/>
  </p:normalViewPr>
  <p:slideViewPr>
    <p:cSldViewPr snapToGrid="0">
      <p:cViewPr varScale="1">
        <p:scale>
          <a:sx n="94" d="100"/>
          <a:sy n="94" d="100"/>
        </p:scale>
        <p:origin x="11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2D199-33DC-4043-BA9C-99197B5F59DB}" type="datetimeFigureOut">
              <a:rPr lang="ko-KR" altLang="en-US" smtClean="0"/>
              <a:t>2022-04-26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DCC46-A3CE-4144-BA8A-0F28FD2EBA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969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7DCC46-A3CE-4144-BA8A-0F28FD2EBAA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807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DCC46-A3CE-4144-BA8A-0F28FD2EBAAB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460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DCC46-A3CE-4144-BA8A-0F28FD2EBAAB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055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DCC46-A3CE-4144-BA8A-0F28FD2EBAA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487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7A488-C3A1-4384-A7E8-F53C40E46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28C350-8FC3-4A0C-BC61-B856DBD85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FB7719-81FA-4CDD-9DEF-3A820028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97F2D2-6437-49F7-8A92-3DC75164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1EF1A-C335-4173-A5F3-7DE515B6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49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17FD9-5192-4255-ABAB-797C6491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7123FE-C8C9-4D2C-9EA4-8C43D1B96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266A1-164B-4315-B11D-F6D75E40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E2209-BD16-44B6-BAB5-77823D5A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31DEF-F13D-4F67-A93D-05A8D36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002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461DBD-0185-4B85-8E3B-6E51334B4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0931A-48C5-4F73-8647-55BFCF115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69B12-40D2-4B26-A06B-131747F6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3785E-B9AF-4310-86CC-430ECCF0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F5D287-B45B-4A74-8472-1303D216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45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29771-A182-41AB-A1A2-510CB95E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870C2-A8CA-475A-AEF5-E27FE5CF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0DB16-0B2C-410A-AE97-E32C50A1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EC69D-E8AA-4209-8DD7-A0D66283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DEEF3F-148F-4DFC-B074-FF92FCCD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867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B4B3B-76EE-450D-8D82-F4C13134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68AA74-9086-4E9E-96F4-84073752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7B810-F5FE-4DFC-B825-63A2DFA8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69790-52A3-4097-BE5E-DE2DD3B6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16DDCE-EE7C-46A8-B51F-C19D17B25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590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38A69-3D29-4C24-9ECB-273920ED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2948EE-F6AB-4E87-8EF2-45C98D869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7F2E9A-AE86-4D7F-8EFA-EC9B01794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761406-AB24-4F59-BE3B-81085D63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811B04-A60B-4F93-9AAD-590EA909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841D0B-524A-4232-A9D9-827D87E6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90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84E8B-0547-4066-B7CE-6F8D5AD8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654069-6E10-4D34-AF3F-05C3F3EA8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176B67-9CF4-451B-A14B-2414AC27E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6F0F25-4869-4EA5-81BB-C9C02134F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EA45B8-98F1-4504-ACBF-5113C3486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3F3173-3B38-4204-A785-C9ADC145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418B22-D4A1-4FE3-8B03-863F6BE1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3789B6-F371-4666-AD6F-2F6FFE5D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374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F9332-9919-4131-B708-5D62596B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3BC5A0-FDFD-4D25-99FB-38EC58AA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362264-B167-4223-8A3D-FCAC4B27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28EBDC-5098-4891-B3AA-24D537A1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132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AF5A5E-7D0D-4121-AFAD-2A2EBFC1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95F73F-7974-467D-83AF-1219E2B8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2FE57D-6A5A-415A-8353-ADC07E41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55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2F1E6-5C57-410F-B1DB-FA004F50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4698D-710C-44FB-BBEC-4E688347F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322622-E78A-4B02-98DF-758ADB0F1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7475CA-CB40-463D-902C-EC61BEBE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397C47-6A51-4638-85CF-0E434499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D7F7C-11C5-47D9-B57F-13E5CE3E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317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3160A-E71E-4A86-8DC0-6F792443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609EF7-25DF-46D2-8A40-48F275B71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422877-E249-4B25-BB86-82CD621BC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56C9CB-0CC0-4C33-B7F1-1B15AF6B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7F62D-438E-4EED-AEA1-6F4C2BFF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18663A-88E0-437E-8EFA-D67DE302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799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C770B-F71A-45B2-91A3-0DC28325A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FD713-C052-4CC0-B94B-1E9343F91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B4A654-841D-410E-BDBD-F39F18040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2022-04-26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FFFFD6-C0B3-4A47-8BCB-68D8F1F28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6FF22-54C0-4C03-BD49-D5026B38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88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wl-d/AndroidStudioProjects/tree/main/Canpstone_Sequence" TargetMode="External"/><Relationship Id="rId2" Type="http://schemas.openxmlformats.org/officeDocument/2006/relationships/hyperlink" Target="https://youtu.be/zOhzZa9Nwx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YFGjNizIUPk" TargetMode="External"/><Relationship Id="rId5" Type="http://schemas.openxmlformats.org/officeDocument/2006/relationships/hyperlink" Target="https://youtube.com/shorts/xGnnyrT-85c?feature=share" TargetMode="External"/><Relationship Id="rId4" Type="http://schemas.openxmlformats.org/officeDocument/2006/relationships/hyperlink" Target="https://github.com/owl-d/Capstone_Sequence/blob/master/yolov5/simple_detect.p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danielgatis/remb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캡스톤디자인</a:t>
            </a:r>
            <a:r>
              <a:rPr lang="en-US" altLang="ko-KR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2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100" kern="0" dirty="0">
                <a:solidFill>
                  <a:schemeClr val="bg2">
                    <a:lumMod val="50000"/>
                  </a:schemeClr>
                </a:solidFill>
              </a:rPr>
              <a:t>시각장애인을 위한 편의점 상품 인식 어플리케이션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16:00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6090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100%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16:00 PM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523874" y="962025"/>
            <a:ext cx="1122045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Yolov5 </a:t>
            </a: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성능 개선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Training ]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b="1" noProof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b="1" noProof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Preprocessing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 U2Net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사용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결과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6" name="그림 5" descr="실내, 빨간색, 음료, 청량음료이(가) 표시된 사진&#10;&#10;자동 생성된 설명">
            <a:extLst>
              <a:ext uri="{FF2B5EF4-FFF2-40B4-BE49-F238E27FC236}">
                <a16:creationId xmlns:a16="http://schemas.microsoft.com/office/drawing/2014/main" id="{4495222A-1E0E-404A-9C28-A5A334F46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56" y="2808684"/>
            <a:ext cx="3551393" cy="3551393"/>
          </a:xfrm>
          <a:prstGeom prst="rect">
            <a:avLst/>
          </a:prstGeom>
        </p:spPr>
      </p:pic>
      <p:pic>
        <p:nvPicPr>
          <p:cNvPr id="10" name="그림 9" descr="병, 음식, 음료, 맥주이(가) 표시된 사진&#10;&#10;자동 생성된 설명">
            <a:extLst>
              <a:ext uri="{FF2B5EF4-FFF2-40B4-BE49-F238E27FC236}">
                <a16:creationId xmlns:a16="http://schemas.microsoft.com/office/drawing/2014/main" id="{E71B3419-DF28-499F-855A-0B7547F03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577" y="2808684"/>
            <a:ext cx="3551393" cy="355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55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100%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16:00 PM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523874" y="962025"/>
            <a:ext cx="112204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Yolov5 </a:t>
            </a: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성능 개선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Training ]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b="1" noProof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b="1" noProof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Preprocessing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2.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이미지 합성 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(Background Image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겹치기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배경 이미지를 제거한 이미지와 배경으로 사용할 이미지를 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bitwise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연산을 통해 하나의 이미지로 변환</a:t>
            </a: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" name="그림 2" descr="빨간색, 음료, 청량음료이(가) 표시된 사진&#10;&#10;자동 생성된 설명">
            <a:extLst>
              <a:ext uri="{FF2B5EF4-FFF2-40B4-BE49-F238E27FC236}">
                <a16:creationId xmlns:a16="http://schemas.microsoft.com/office/drawing/2014/main" id="{9A87701D-C3D5-486F-9811-765F1AB7E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286" y="3540481"/>
            <a:ext cx="3389376" cy="2965094"/>
          </a:xfrm>
          <a:prstGeom prst="rect">
            <a:avLst/>
          </a:prstGeom>
        </p:spPr>
      </p:pic>
      <p:pic>
        <p:nvPicPr>
          <p:cNvPr id="7" name="그림 6" descr="플라스틱이(가) 표시된 사진&#10;&#10;자동 생성된 설명">
            <a:extLst>
              <a:ext uri="{FF2B5EF4-FFF2-40B4-BE49-F238E27FC236}">
                <a16:creationId xmlns:a16="http://schemas.microsoft.com/office/drawing/2014/main" id="{1F6CAD31-48F6-4FEB-976D-B8A166CB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74" y="3540481"/>
            <a:ext cx="3320720" cy="295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03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100%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16:00 PM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523874" y="962025"/>
            <a:ext cx="1122045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Yolov5 </a:t>
            </a: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성능 개선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Training ]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b="1" noProof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b="1" noProof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Preprocessing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Code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39BCAA-94C2-4FBB-9E3A-98BD18A5E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95" y="2808684"/>
            <a:ext cx="4647595" cy="34160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84BC24-811C-4496-B9FA-B51271DA8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048" y="2808684"/>
            <a:ext cx="4754048" cy="337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10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13814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100%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16:00 PM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523874" y="962025"/>
            <a:ext cx="112204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 </a:t>
            </a:r>
            <a:r>
              <a:rPr lang="en-US" altLang="ko-KR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Training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]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Train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/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Validation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Loss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 Class | bounding box | object detection )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4A76A3-E6BE-4DE8-8AFE-E38586910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57" y="2070021"/>
            <a:ext cx="10378417" cy="443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00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13814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100%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16:00 PM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523874" y="962025"/>
            <a:ext cx="112204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 </a:t>
            </a:r>
            <a:r>
              <a:rPr lang="en-US" altLang="ko-KR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Training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]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 Precision &amp; Recall 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DC9DBA-C8C2-45E9-9943-5FC34ED92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210" y="1913844"/>
            <a:ext cx="1968601" cy="8064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490198-31CE-4B61-83CA-E17A6569B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628" y="2070021"/>
            <a:ext cx="1828894" cy="5524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05F82C-250E-447E-B136-EC0C78DE2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47" y="3127055"/>
            <a:ext cx="10194727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12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13814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100%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16:00 PM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523874" y="962025"/>
            <a:ext cx="1122045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 </a:t>
            </a:r>
            <a:r>
              <a:rPr lang="en-US" altLang="ko-KR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Training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]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 Test Image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59E6B8-3DB9-4584-B9B8-0B42DFFC1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327" y="2289900"/>
            <a:ext cx="3656838" cy="37060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5C86E1-7F18-4261-B31C-52D8236C7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398" y="2316242"/>
            <a:ext cx="3656837" cy="368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04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13814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100%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16:00 PM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523874" y="962025"/>
            <a:ext cx="1122045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 </a:t>
            </a:r>
            <a:r>
              <a:rPr lang="en-US" altLang="ko-KR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Training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]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- Test Image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411149-7634-4953-8C17-5897B2FDD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327" y="2474757"/>
            <a:ext cx="3486367" cy="35212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033472-6C43-44ED-87AF-0322B4538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65" y="2416254"/>
            <a:ext cx="3486366" cy="349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22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100%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16:00 PM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523874" y="962025"/>
            <a:ext cx="11220451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앞으로의 과제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]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Android</a:t>
            </a:r>
          </a:p>
          <a:p>
            <a:pPr marL="742950" marR="0" lvl="1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여러 장 연속적으로 전송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/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처리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(√)</a:t>
            </a: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ETRI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연결 및 사용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(√)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딥러닝 모델 서버에 올려서 테스트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진행 중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사용자에 알맞게 애플리케이션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UI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디자인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Deep Learning</a:t>
            </a: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Smart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영수증 기능 구현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(Tesseract -&gt; Deep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Learning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고려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(√)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800100" lvl="1" indent="-342900">
              <a:buFontTx/>
              <a:buAutoNum type="arabicPeriod"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AWS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에서 연동 여부 확인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진행 중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25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 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Label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학습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(√)</a:t>
            </a: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Image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여러 개로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Category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파악하는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코드 작성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(√)</a:t>
            </a: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1988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16:00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/>
          <p:cNvSpPr/>
          <p:nvPr/>
        </p:nvSpPr>
        <p:spPr>
          <a:xfrm>
            <a:off x="1022373" y="1733014"/>
            <a:ext cx="4555263" cy="3262609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7801991" y="1768700"/>
            <a:ext cx="3265394" cy="4617720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25076" y="1282181"/>
            <a:ext cx="1453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AWS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23463" y="1307034"/>
            <a:ext cx="2255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User(Phone)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28704" y="2447554"/>
            <a:ext cx="2449897" cy="338554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Viewer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8568143" y="1894904"/>
            <a:ext cx="173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Android</a:t>
            </a:r>
            <a:endParaRPr lang="ko-KR" alt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8248739" y="3193867"/>
            <a:ext cx="2429862" cy="340904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Rx</a:t>
            </a:r>
            <a:endParaRPr lang="ko-KR" alt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8597125" y="2943394"/>
            <a:ext cx="1733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HTTP</a:t>
            </a:r>
            <a:endParaRPr lang="ko-KR" altLang="en-US" sz="14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7948296" y="5738324"/>
            <a:ext cx="2981929" cy="369332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Camera</a:t>
            </a:r>
            <a:endParaRPr lang="ko-KR" altLang="en-US" b="1" dirty="0"/>
          </a:p>
        </p:txBody>
      </p:sp>
      <p:sp>
        <p:nvSpPr>
          <p:cNvPr id="78" name="직사각형 77"/>
          <p:cNvSpPr/>
          <p:nvPr/>
        </p:nvSpPr>
        <p:spPr>
          <a:xfrm>
            <a:off x="1022372" y="5488638"/>
            <a:ext cx="4555263" cy="897782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2162765" y="5068675"/>
            <a:ext cx="2255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ETRI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948296" y="2217270"/>
            <a:ext cx="2981929" cy="268744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8262291" y="3839551"/>
            <a:ext cx="2429862" cy="830997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en-US" altLang="ko-KR" sz="1600" dirty="0"/>
          </a:p>
          <a:p>
            <a:pPr algn="ctr"/>
            <a:r>
              <a:rPr lang="en-US" altLang="ko-KR" sz="1600" dirty="0"/>
              <a:t>Tx</a:t>
            </a:r>
          </a:p>
          <a:p>
            <a:pPr algn="ctr"/>
            <a:endParaRPr lang="ko-KR" altLang="en-US" sz="1600" dirty="0"/>
          </a:p>
        </p:txBody>
      </p:sp>
      <p:sp>
        <p:nvSpPr>
          <p:cNvPr id="81" name="TextBox 80"/>
          <p:cNvSpPr txBox="1"/>
          <p:nvPr/>
        </p:nvSpPr>
        <p:spPr>
          <a:xfrm>
            <a:off x="8610677" y="3589078"/>
            <a:ext cx="1733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HTTP</a:t>
            </a:r>
            <a:endParaRPr lang="ko-KR" altLang="en-US" sz="14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7943722" y="5183478"/>
            <a:ext cx="2981929" cy="369332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Audio</a:t>
            </a:r>
            <a:endParaRPr lang="ko-KR" altLang="en-US" b="1" dirty="0"/>
          </a:p>
        </p:txBody>
      </p:sp>
      <p:cxnSp>
        <p:nvCxnSpPr>
          <p:cNvPr id="88" name="꺾인 연결선 87"/>
          <p:cNvCxnSpPr>
            <a:stCxn id="69" idx="3"/>
            <a:endCxn id="80" idx="3"/>
          </p:cNvCxnSpPr>
          <p:nvPr/>
        </p:nvCxnSpPr>
        <p:spPr>
          <a:xfrm flipH="1" flipV="1">
            <a:off x="10692153" y="4255050"/>
            <a:ext cx="238072" cy="1667940"/>
          </a:xfrm>
          <a:prstGeom prst="bentConnector3">
            <a:avLst>
              <a:gd name="adj1" fmla="val -16003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>
            <a:stCxn id="82" idx="3"/>
          </p:cNvCxnSpPr>
          <p:nvPr/>
        </p:nvCxnSpPr>
        <p:spPr>
          <a:xfrm flipV="1">
            <a:off x="10925651" y="5366970"/>
            <a:ext cx="0" cy="1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그룹 126"/>
          <p:cNvGrpSpPr/>
          <p:nvPr/>
        </p:nvGrpSpPr>
        <p:grpSpPr>
          <a:xfrm>
            <a:off x="1302444" y="1868168"/>
            <a:ext cx="4099163" cy="1713254"/>
            <a:chOff x="1024899" y="1968420"/>
            <a:chExt cx="4099163" cy="1713254"/>
          </a:xfrm>
        </p:grpSpPr>
        <p:sp>
          <p:nvSpPr>
            <p:cNvPr id="74" name="TextBox 73"/>
            <p:cNvSpPr txBox="1"/>
            <p:nvPr/>
          </p:nvSpPr>
          <p:spPr>
            <a:xfrm>
              <a:off x="1146755" y="2853983"/>
              <a:ext cx="719354" cy="30777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Input</a:t>
              </a:r>
              <a:endParaRPr lang="ko-KR" altLang="en-US" sz="14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207935" y="1968420"/>
              <a:ext cx="1733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Yolo(python)</a:t>
              </a:r>
              <a:endParaRPr lang="ko-KR" altLang="en-US" b="1" dirty="0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1024899" y="2353686"/>
              <a:ext cx="4099163" cy="1327988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178808" y="2864187"/>
              <a:ext cx="811142" cy="30777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Output</a:t>
              </a:r>
              <a:endParaRPr lang="ko-KR" altLang="en-US" sz="1400" dirty="0"/>
            </a:p>
          </p:txBody>
        </p:sp>
        <p:sp>
          <p:nvSpPr>
            <p:cNvPr id="116" name="사다리꼴 115"/>
            <p:cNvSpPr/>
            <p:nvPr/>
          </p:nvSpPr>
          <p:spPr>
            <a:xfrm rot="5400000">
              <a:off x="2766018" y="2113469"/>
              <a:ext cx="553899" cy="1796112"/>
            </a:xfrm>
            <a:prstGeom prst="trapezoid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21" name="직선 연결선 120"/>
            <p:cNvCxnSpPr>
              <a:stCxn id="116" idx="2"/>
              <a:endCxn id="74" idx="3"/>
            </p:cNvCxnSpPr>
            <p:nvPr/>
          </p:nvCxnSpPr>
          <p:spPr>
            <a:xfrm flipH="1" flipV="1">
              <a:off x="1866109" y="3007872"/>
              <a:ext cx="278803" cy="365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/>
            <p:cNvCxnSpPr/>
            <p:nvPr/>
          </p:nvCxnSpPr>
          <p:spPr>
            <a:xfrm flipH="1" flipV="1">
              <a:off x="3941023" y="3014026"/>
              <a:ext cx="278803" cy="365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2514600" y="2864187"/>
              <a:ext cx="1095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Model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8" name="그룹 127"/>
          <p:cNvGrpSpPr/>
          <p:nvPr/>
        </p:nvGrpSpPr>
        <p:grpSpPr>
          <a:xfrm>
            <a:off x="1238909" y="3673685"/>
            <a:ext cx="4201845" cy="1007187"/>
            <a:chOff x="937083" y="4088688"/>
            <a:chExt cx="4201845" cy="1007187"/>
          </a:xfrm>
        </p:grpSpPr>
        <p:sp>
          <p:nvSpPr>
            <p:cNvPr id="76" name="TextBox 75"/>
            <p:cNvSpPr txBox="1"/>
            <p:nvPr/>
          </p:nvSpPr>
          <p:spPr>
            <a:xfrm>
              <a:off x="3257774" y="4620674"/>
              <a:ext cx="1307824" cy="338554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Decoding</a:t>
              </a:r>
              <a:endParaRPr lang="ko-KR" altLang="en-US" sz="16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155361" y="4088688"/>
              <a:ext cx="3747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Android Image Server</a:t>
              </a:r>
              <a:endParaRPr lang="ko-KR" altLang="en-US" b="1" dirty="0"/>
            </a:p>
          </p:txBody>
        </p:sp>
        <p:sp>
          <p:nvSpPr>
            <p:cNvPr id="113" name="직사각형 112"/>
            <p:cNvSpPr/>
            <p:nvPr/>
          </p:nvSpPr>
          <p:spPr>
            <a:xfrm>
              <a:off x="937083" y="4472954"/>
              <a:ext cx="4201845" cy="622921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506432" y="4620674"/>
              <a:ext cx="1307824" cy="338554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Raw image</a:t>
              </a:r>
              <a:endParaRPr lang="ko-KR" altLang="en-US" sz="1600" dirty="0"/>
            </a:p>
          </p:txBody>
        </p:sp>
      </p:grpSp>
      <p:cxnSp>
        <p:nvCxnSpPr>
          <p:cNvPr id="129" name="꺾인 연결선 128"/>
          <p:cNvCxnSpPr>
            <a:stCxn id="80" idx="1"/>
            <a:endCxn id="76" idx="3"/>
          </p:cNvCxnSpPr>
          <p:nvPr/>
        </p:nvCxnSpPr>
        <p:spPr>
          <a:xfrm rot="10800000" flipV="1">
            <a:off x="4867425" y="4255050"/>
            <a:ext cx="3394867" cy="11989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꺾인 연결선 137"/>
          <p:cNvCxnSpPr>
            <a:stCxn id="126" idx="1"/>
            <a:endCxn id="74" idx="1"/>
          </p:cNvCxnSpPr>
          <p:nvPr/>
        </p:nvCxnSpPr>
        <p:spPr>
          <a:xfrm rot="10800000">
            <a:off x="1424300" y="2907620"/>
            <a:ext cx="383958" cy="1467328"/>
          </a:xfrm>
          <a:prstGeom prst="bentConnector3">
            <a:avLst>
              <a:gd name="adj1" fmla="val 263729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 147"/>
          <p:cNvCxnSpPr/>
          <p:nvPr/>
        </p:nvCxnSpPr>
        <p:spPr>
          <a:xfrm>
            <a:off x="5577637" y="2926929"/>
            <a:ext cx="2694399" cy="41081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76" idx="1"/>
            <a:endCxn id="126" idx="3"/>
          </p:cNvCxnSpPr>
          <p:nvPr/>
        </p:nvCxnSpPr>
        <p:spPr>
          <a:xfrm flipH="1">
            <a:off x="3116082" y="4374948"/>
            <a:ext cx="44351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꺾인 연결선 167"/>
          <p:cNvCxnSpPr>
            <a:stCxn id="82" idx="3"/>
            <a:endCxn id="80" idx="3"/>
          </p:cNvCxnSpPr>
          <p:nvPr/>
        </p:nvCxnSpPr>
        <p:spPr>
          <a:xfrm flipH="1" flipV="1">
            <a:off x="10692153" y="4255050"/>
            <a:ext cx="233498" cy="1113094"/>
          </a:xfrm>
          <a:prstGeom prst="bentConnector3">
            <a:avLst>
              <a:gd name="adj1" fmla="val -232518"/>
            </a:avLst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꺾인 연결선 184"/>
          <p:cNvCxnSpPr/>
          <p:nvPr/>
        </p:nvCxnSpPr>
        <p:spPr>
          <a:xfrm rot="10800000" flipV="1">
            <a:off x="4510215" y="4374947"/>
            <a:ext cx="3738525" cy="1639557"/>
          </a:xfrm>
          <a:prstGeom prst="bentConnector3">
            <a:avLst>
              <a:gd name="adj1" fmla="val 20955"/>
            </a:avLst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꺾인 연결선 187"/>
          <p:cNvCxnSpPr>
            <a:stCxn id="221" idx="3"/>
          </p:cNvCxnSpPr>
          <p:nvPr/>
        </p:nvCxnSpPr>
        <p:spPr>
          <a:xfrm flipV="1">
            <a:off x="4514788" y="3528625"/>
            <a:ext cx="3697573" cy="2408579"/>
          </a:xfrm>
          <a:prstGeom prst="bentConnector3">
            <a:avLst>
              <a:gd name="adj1" fmla="val 76533"/>
            </a:avLst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5627359" y="4436897"/>
            <a:ext cx="1464419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Request</a:t>
            </a:r>
          </a:p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Base64(Encoding)</a:t>
            </a:r>
          </a:p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Post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5723941" y="2602322"/>
            <a:ext cx="1015225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C00000"/>
                </a:solidFill>
              </a:rPr>
              <a:t>Response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2084926" y="5766752"/>
            <a:ext cx="2429862" cy="340904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STT(Speech-To-Text)</a:t>
            </a:r>
            <a:endParaRPr lang="ko-KR" altLang="en-US" sz="1600" dirty="0"/>
          </a:p>
        </p:txBody>
      </p:sp>
      <p:sp>
        <p:nvSpPr>
          <p:cNvPr id="229" name="TextBox 228"/>
          <p:cNvSpPr txBox="1"/>
          <p:nvPr/>
        </p:nvSpPr>
        <p:spPr>
          <a:xfrm>
            <a:off x="6206001" y="6081952"/>
            <a:ext cx="1015225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ETRI Key</a:t>
            </a:r>
            <a:endParaRPr lang="ko-KR" altLang="en-US" sz="1200" b="1" dirty="0">
              <a:solidFill>
                <a:srgbClr val="0070C0"/>
              </a:solidFill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523875" y="962025"/>
            <a:ext cx="226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[Architecture]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28409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13814" y="292174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100%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16:00 PM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TextBox 229"/>
          <p:cNvSpPr txBox="1"/>
          <p:nvPr/>
        </p:nvSpPr>
        <p:spPr>
          <a:xfrm>
            <a:off x="523875" y="962025"/>
            <a:ext cx="226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 Algorithm ]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506942" y="2563384"/>
            <a:ext cx="11208604" cy="2532993"/>
            <a:chOff x="383628" y="2070537"/>
            <a:chExt cx="11208604" cy="2532993"/>
          </a:xfrm>
        </p:grpSpPr>
        <p:sp>
          <p:nvSpPr>
            <p:cNvPr id="62" name="TextBox 61"/>
            <p:cNvSpPr txBox="1"/>
            <p:nvPr/>
          </p:nvSpPr>
          <p:spPr>
            <a:xfrm>
              <a:off x="383628" y="3237185"/>
              <a:ext cx="998483" cy="30777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앱 실행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700049" y="3129462"/>
              <a:ext cx="1655379" cy="5232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목표 물건 인식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음성 인식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)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836276" y="3129464"/>
              <a:ext cx="3164708" cy="5232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화면에 보이는 물건들의 카테고리가 목표 카테고리와 같은가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(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과반수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)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388772" y="3116657"/>
              <a:ext cx="2070538" cy="5232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화면에 보이는 물건이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목표 물건인가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0032125" y="3224378"/>
              <a:ext cx="1560107" cy="30777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스마트 영수증</a:t>
              </a:r>
              <a:endPara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67" name="그룹 66"/>
            <p:cNvGrpSpPr/>
            <p:nvPr/>
          </p:nvGrpSpPr>
          <p:grpSpPr>
            <a:xfrm>
              <a:off x="3618187" y="2070537"/>
              <a:ext cx="6127531" cy="2532993"/>
              <a:chOff x="3618187" y="2070537"/>
              <a:chExt cx="6127531" cy="2532993"/>
            </a:xfrm>
          </p:grpSpPr>
          <p:sp>
            <p:nvSpPr>
              <p:cNvPr id="92" name="직사각형 91"/>
              <p:cNvSpPr/>
              <p:nvPr/>
            </p:nvSpPr>
            <p:spPr>
              <a:xfrm>
                <a:off x="3618187" y="2448910"/>
                <a:ext cx="6127531" cy="2154620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5625662" y="2070537"/>
                <a:ext cx="2112580" cy="378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65000"/>
                      </a:prst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Detecting Stage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4356537" y="2822262"/>
              <a:ext cx="2112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Stage1 :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카테고리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367751" y="2822262"/>
              <a:ext cx="21125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Stage2 : </a:t>
              </a: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물건</a:t>
              </a:r>
            </a:p>
          </p:txBody>
        </p:sp>
        <p:cxnSp>
          <p:nvCxnSpPr>
            <p:cNvPr id="71" name="직선 화살표 연결선 70"/>
            <p:cNvCxnSpPr>
              <a:stCxn id="62" idx="3"/>
              <a:endCxn id="63" idx="1"/>
            </p:cNvCxnSpPr>
            <p:nvPr/>
          </p:nvCxnSpPr>
          <p:spPr>
            <a:xfrm flipV="1">
              <a:off x="1382111" y="3391072"/>
              <a:ext cx="317938" cy="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>
              <a:stCxn id="63" idx="3"/>
              <a:endCxn id="64" idx="1"/>
            </p:cNvCxnSpPr>
            <p:nvPr/>
          </p:nvCxnSpPr>
          <p:spPr>
            <a:xfrm>
              <a:off x="3355428" y="3391072"/>
              <a:ext cx="480848" cy="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>
              <a:stCxn id="64" idx="3"/>
            </p:cNvCxnSpPr>
            <p:nvPr/>
          </p:nvCxnSpPr>
          <p:spPr>
            <a:xfrm>
              <a:off x="7000984" y="3391074"/>
              <a:ext cx="38778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/>
            <p:nvPr/>
          </p:nvCxnSpPr>
          <p:spPr>
            <a:xfrm>
              <a:off x="9456682" y="3391073"/>
              <a:ext cx="5728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6886904" y="3104318"/>
              <a:ext cx="604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Yes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9419897" y="3104317"/>
              <a:ext cx="604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Yes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6" name="직선 화살표 연결선 85"/>
            <p:cNvCxnSpPr/>
            <p:nvPr/>
          </p:nvCxnSpPr>
          <p:spPr>
            <a:xfrm flipV="1">
              <a:off x="5188169" y="3652682"/>
              <a:ext cx="0" cy="3072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5512677" y="3606284"/>
              <a:ext cx="604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No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89" name="꺾인 연결선 88"/>
            <p:cNvCxnSpPr>
              <a:stCxn id="65" idx="2"/>
            </p:cNvCxnSpPr>
            <p:nvPr/>
          </p:nvCxnSpPr>
          <p:spPr>
            <a:xfrm rot="5400000">
              <a:off x="6863534" y="2399378"/>
              <a:ext cx="320009" cy="2801007"/>
            </a:xfrm>
            <a:prstGeom prst="bentConnector2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꺾인 연결선 89"/>
            <p:cNvCxnSpPr/>
            <p:nvPr/>
          </p:nvCxnSpPr>
          <p:spPr>
            <a:xfrm rot="10800000" flipV="1">
              <a:off x="5169694" y="3652682"/>
              <a:ext cx="936818" cy="30720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8322660" y="3615092"/>
              <a:ext cx="6043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No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9638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100%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16:00 PM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523874" y="962025"/>
            <a:ext cx="1122045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 ETRI + YOLO + AWS + Android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합치기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]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Video(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Youtube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- t2.medium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: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2"/>
              </a:rPr>
              <a:t>https://youtu.be/zOhzZa9NwxM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AndroidStudio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Github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: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3"/>
              </a:rPr>
              <a:t>https://github.com/owl-d/AndroidStudioProjects/tree/main/Canpstone_Sequence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AWS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Github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: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4"/>
              </a:rPr>
              <a:t>https://github.com/owl-d/Capstone_Sequence/blob/master/yolov5/simple_detect.py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Video(J7) :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5"/>
              </a:rPr>
              <a:t>https://youtube.com/shorts/xGnnyrT-85c?feature=share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ideo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(A3)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hlinkClick r:id="rId6"/>
              </a:rPr>
              <a:t>https://youtu.be/YFGjNizIUPk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9931" y="3605212"/>
            <a:ext cx="9454393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$ python3 simple_detect.py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8767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6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100%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16:00 PM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523874" y="962025"/>
            <a:ext cx="1122045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 ETRI + YOLO + AWS + Android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합치기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]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안드로이드 스튜디오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로그캣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8744"/>
          <a:stretch/>
        </p:blipFill>
        <p:spPr>
          <a:xfrm>
            <a:off x="1051434" y="2546532"/>
            <a:ext cx="10089128" cy="262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65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100%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16:00 PM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834494" y="2217787"/>
            <a:ext cx="1122045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[Python]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배경 이미지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Robust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하게 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Yolov5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학습 </a:t>
            </a: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800100" marR="0" lvl="1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앞으로 진행 할 부분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4600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100%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16:00 PM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523874" y="962025"/>
            <a:ext cx="1122045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Yolov5 </a:t>
            </a: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성능 개선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Training ]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조건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- 26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Label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학습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- Batch Size : 20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- Epoch : 300  - ( Early Stopping (Patience : 1) )    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사양 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-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그래픽 카드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Nvidia RTX 2060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- RAM : 32GB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- OS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Linux</a:t>
            </a:r>
          </a:p>
        </p:txBody>
      </p:sp>
    </p:spTree>
    <p:extLst>
      <p:ext uri="{BB962C8B-B14F-4D97-AF65-F5344CB8AC3E}">
        <p14:creationId xmlns:p14="http://schemas.microsoft.com/office/powerpoint/2010/main" val="3717191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100%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16:00 PM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523874" y="962025"/>
            <a:ext cx="1122045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Yolov5 </a:t>
            </a: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성능 개선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Training ]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b="1" noProof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b="1" noProof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Preprocessing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기존 학습 데이터로 사용한 이미지의 경우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배경 이미지가 모두 하얀색인 데이터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배경 이미지에 영향을 받아 물체를 학습시켜 실제 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Test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결과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성능이 매우 저조한 것을 알 수 있었다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 descr="실내이(가) 표시된 사진&#10;&#10;자동 생성된 설명">
            <a:extLst>
              <a:ext uri="{FF2B5EF4-FFF2-40B4-BE49-F238E27FC236}">
                <a16:creationId xmlns:a16="http://schemas.microsoft.com/office/drawing/2014/main" id="{05E61677-56D6-4D49-91CA-D6492AF47A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36" y="3480207"/>
            <a:ext cx="2882188" cy="2882188"/>
          </a:xfrm>
          <a:prstGeom prst="rect">
            <a:avLst/>
          </a:prstGeom>
        </p:spPr>
      </p:pic>
      <p:pic>
        <p:nvPicPr>
          <p:cNvPr id="6" name="그림 5" descr="병, 음료, 식수이(가) 표시된 사진&#10;&#10;자동 생성된 설명">
            <a:extLst>
              <a:ext uri="{FF2B5EF4-FFF2-40B4-BE49-F238E27FC236}">
                <a16:creationId xmlns:a16="http://schemas.microsoft.com/office/drawing/2014/main" id="{32DD7B5D-A2D6-45A9-A692-80F6BF99EE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308" y="3480207"/>
            <a:ext cx="2882188" cy="288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39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100%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622286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16:00 PM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523874" y="962025"/>
            <a:ext cx="112204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</a:t>
            </a: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Yolov5 </a:t>
            </a:r>
            <a:r>
              <a:rPr lang="ko-KR" altLang="en-US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성능 개선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Training ]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b="1" noProof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b="1" noProof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Preprocessing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1.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배경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이미지 제거 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(U2Net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이용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 – ( 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hlinkClick r:id="rId2"/>
              </a:rPr>
              <a:t>https://github.com/danielgatis/rembg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)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-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배경 이미지 제거를 위해 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Object Detection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모델인 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U2Net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통해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Background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를 없애고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나머지 부분을 </a:t>
            </a:r>
            <a:endParaRPr lang="en-US" altLang="ko-KR" sz="1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 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다듬어 물체만 추출하는 방식</a:t>
            </a:r>
            <a:endParaRPr kumimoji="0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4C045B-F471-411C-B705-6CF23905C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70" y="3924565"/>
            <a:ext cx="2604797" cy="1737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18167BC-573B-471E-9D01-373B5F553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0267" y="3924566"/>
            <a:ext cx="2604797" cy="17373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DC80EC-DC8A-4725-B662-AF364437E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720" y="3783843"/>
            <a:ext cx="2027996" cy="20188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9E542A-AA51-4FEF-99D7-03CC41DCE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2716" y="3783843"/>
            <a:ext cx="2091304" cy="201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33497"/>
      </p:ext>
    </p:extLst>
  </p:cSld>
  <p:clrMapOvr>
    <a:masterClrMapping/>
  </p:clrMapOvr>
</p:sld>
</file>

<file path=ppt/theme/theme1.xml><?xml version="1.0" encoding="utf-8"?>
<a:theme xmlns:a="http://schemas.openxmlformats.org/drawingml/2006/main" name="3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파워포인트-원본파일-다운-free-powerpoint-ppt-template-1052</Template>
  <TotalTime>1422</TotalTime>
  <Words>621</Words>
  <Application>Microsoft Office PowerPoint</Application>
  <PresentationFormat>와이드스크린</PresentationFormat>
  <Paragraphs>201</Paragraphs>
  <Slides>17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32_Office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doyu</dc:creator>
  <cp:lastModifiedBy>박준태</cp:lastModifiedBy>
  <cp:revision>94</cp:revision>
  <dcterms:created xsi:type="dcterms:W3CDTF">2022-03-06T05:35:18Z</dcterms:created>
  <dcterms:modified xsi:type="dcterms:W3CDTF">2022-04-25T23:39:00Z</dcterms:modified>
</cp:coreProperties>
</file>